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0" r:id="rId2"/>
    <p:sldId id="264" r:id="rId3"/>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830A"/>
    <a:srgbClr val="0000FF"/>
    <a:srgbClr val="E4644A"/>
    <a:srgbClr val="A04D1A"/>
    <a:srgbClr val="FFFF00"/>
    <a:srgbClr val="0000CC"/>
    <a:srgbClr val="00CCFF"/>
    <a:srgbClr val="66FFFF"/>
    <a:srgbClr val="33CC33"/>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01" autoAdjust="0"/>
  </p:normalViewPr>
  <p:slideViewPr>
    <p:cSldViewPr>
      <p:cViewPr>
        <p:scale>
          <a:sx n="100" d="100"/>
          <a:sy n="100" d="100"/>
        </p:scale>
        <p:origin x="-289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14268516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1100192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38043172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4053670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836598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14621540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17481835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29428041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27037053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30241313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E18CB-0A26-491F-B707-529BF635F94D}" type="datetimeFigureOut">
              <a:rPr lang="en-GB" smtClean="0"/>
              <a:pPr/>
              <a:t>06/07/2018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07A7B1-6196-434D-A1D2-F8F149A95C90}" type="slidenum">
              <a:rPr lang="en-GB" smtClean="0"/>
              <a:pPr/>
              <a:t>‹#›</a:t>
            </a:fld>
            <a:endParaRPr lang="en-GB"/>
          </a:p>
        </p:txBody>
      </p:sp>
    </p:spTree>
    <p:extLst>
      <p:ext uri="{BB962C8B-B14F-4D97-AF65-F5344CB8AC3E}">
        <p14:creationId xmlns:p14="http://schemas.microsoft.com/office/powerpoint/2010/main" val="17182852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9EE18CB-0A26-491F-B707-529BF635F94D}" type="datetimeFigureOut">
              <a:rPr lang="en-GB" smtClean="0"/>
              <a:pPr/>
              <a:t>06/07/2018</a:t>
            </a:fld>
            <a:endParaRPr lang="en-GB"/>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707A7B1-6196-434D-A1D2-F8F149A95C90}" type="slidenum">
              <a:rPr lang="en-GB" smtClean="0"/>
              <a:pPr/>
              <a:t>‹#›</a:t>
            </a:fld>
            <a:endParaRPr lang="en-GB"/>
          </a:p>
        </p:txBody>
      </p:sp>
    </p:spTree>
    <p:extLst>
      <p:ext uri="{BB962C8B-B14F-4D97-AF65-F5344CB8AC3E}">
        <p14:creationId xmlns:p14="http://schemas.microsoft.com/office/powerpoint/2010/main" val="137348561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hyperlink" Target="http://www.lambethccg.nhs.uk/" TargetMode="External"/><Relationship Id="rId10" Type="http://schemas.openxmlformats.org/officeDocument/2006/relationships/image" Target="../media/image11.png"/><Relationship Id="rId4" Type="http://schemas.openxmlformats.org/officeDocument/2006/relationships/image" Target="../media/image6.jpe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12341" y="1584964"/>
            <a:ext cx="6239684" cy="4708981"/>
          </a:xfrm>
          <a:prstGeom prst="rect">
            <a:avLst/>
          </a:prstGeom>
          <a:solidFill>
            <a:schemeClr val="accent5">
              <a:lumMod val="20000"/>
              <a:lumOff val="80000"/>
            </a:schemeClr>
          </a:solidFill>
          <a:ln w="28575">
            <a:solidFill>
              <a:schemeClr val="accent4">
                <a:lumMod val="75000"/>
              </a:schemeClr>
            </a:solidFill>
          </a:ln>
        </p:spPr>
        <p:txBody>
          <a:bodyPr wrap="square" rtlCol="0">
            <a:spAutoFit/>
          </a:bodyPr>
          <a:lstStyle/>
          <a:p>
            <a:pPr algn="ctr"/>
            <a:r>
              <a:rPr lang="en-GB" sz="2400" b="1" dirty="0"/>
              <a:t>Practice </a:t>
            </a:r>
            <a:r>
              <a:rPr lang="en-GB" sz="2400" b="1" dirty="0" smtClean="0"/>
              <a:t>Pharmacist</a:t>
            </a:r>
            <a:endParaRPr lang="en-GB" sz="2400" b="1" dirty="0"/>
          </a:p>
          <a:p>
            <a:endParaRPr lang="en-GB" sz="1200" dirty="0" smtClean="0"/>
          </a:p>
          <a:p>
            <a:r>
              <a:rPr lang="en-GB" sz="1200" dirty="0" smtClean="0"/>
              <a:t>Hi </a:t>
            </a:r>
            <a:r>
              <a:rPr lang="en-GB" sz="1200" dirty="0"/>
              <a:t>everyone! </a:t>
            </a:r>
            <a:r>
              <a:rPr lang="en-GB" sz="1200" dirty="0" smtClean="0"/>
              <a:t>My </a:t>
            </a:r>
            <a:r>
              <a:rPr lang="en-GB" sz="1200" dirty="0"/>
              <a:t>name is Kirsty and I am currently the </a:t>
            </a:r>
            <a:r>
              <a:rPr lang="en-GB" sz="1200" dirty="0" smtClean="0"/>
              <a:t>pharmacist </a:t>
            </a:r>
            <a:r>
              <a:rPr lang="en-GB" sz="1200" dirty="0"/>
              <a:t>based at Herne Hill Group </a:t>
            </a:r>
            <a:r>
              <a:rPr lang="en-GB" sz="1200" dirty="0" smtClean="0"/>
              <a:t>Practice – although I haven’t met all of you I am almost certain I’ll have prescribed something for you at some point!</a:t>
            </a:r>
          </a:p>
          <a:p>
            <a:r>
              <a:rPr lang="en-GB" sz="1200" dirty="0" smtClean="0"/>
              <a:t>My </a:t>
            </a:r>
            <a:r>
              <a:rPr lang="en-GB" sz="1200" dirty="0"/>
              <a:t>role here involves anything and everything to do with medicine – from acute medication requests, repeat prescription reviews, ensuring treatment alterations are updated after a stay in hospital, assessing blood results for drug monitoring, liaising with local chemists’ right through to patient education and general medicine advice. </a:t>
            </a:r>
          </a:p>
          <a:p>
            <a:r>
              <a:rPr lang="en-GB" sz="1200" dirty="0"/>
              <a:t>As I am able to prescribe independently I can also manage the care for people with self-limiting illnesses and those with long term conditions.</a:t>
            </a:r>
          </a:p>
          <a:p>
            <a:r>
              <a:rPr lang="en-GB" sz="1200" dirty="0"/>
              <a:t>Ultimately my aim is to ensure that every patients medical treatment is optimised and effective, that patients know why they are taking their medicines and that they are happy with the medications they are taking thereby ensuring better health outcomes for all.</a:t>
            </a:r>
          </a:p>
          <a:p>
            <a:r>
              <a:rPr lang="en-GB" sz="1200" dirty="0" smtClean="0"/>
              <a:t>I </a:t>
            </a:r>
            <a:r>
              <a:rPr lang="en-GB" sz="1200" dirty="0"/>
              <a:t>have both face to face and telephone appointments available every day so if you have any concerns, queries or issues with anything to do with your medication then please book with me so we can sort things out as promptly as possible</a:t>
            </a:r>
            <a:r>
              <a:rPr lang="en-GB" sz="1200" dirty="0" smtClean="0"/>
              <a:t>.</a:t>
            </a:r>
            <a:endParaRPr lang="en-GB" sz="1200" dirty="0"/>
          </a:p>
          <a:p>
            <a:r>
              <a:rPr lang="en-GB" sz="1200" dirty="0"/>
              <a:t>Lastly you may be </a:t>
            </a:r>
            <a:r>
              <a:rPr lang="en-GB" sz="1200" dirty="0" smtClean="0"/>
              <a:t>asked by the team to attend for a medication review. This is not supposed to be an inconvenience but is something we have to do on an annual basis to ensure we are being accountable and looking after you properly. Sometimes this is able to take place on the telephone and is very quick, other times it involves completing a physical assessment and needs a face to face discussion. We will do our best to accommodate your needs whilst ensuring that we are prescribing both safely and effectively. </a:t>
            </a:r>
          </a:p>
          <a:p>
            <a:pPr algn="just"/>
            <a:endParaRPr lang="en-GB" sz="1200" dirty="0" smtClean="0">
              <a:solidFill>
                <a:srgbClr val="DE830A"/>
              </a:solidFill>
            </a:endParaRPr>
          </a:p>
        </p:txBody>
      </p:sp>
      <p:sp>
        <p:nvSpPr>
          <p:cNvPr id="22" name="Rectangle 21"/>
          <p:cNvSpPr/>
          <p:nvPr/>
        </p:nvSpPr>
        <p:spPr>
          <a:xfrm>
            <a:off x="152401" y="228600"/>
            <a:ext cx="6635138" cy="1003935"/>
          </a:xfrm>
          <a:prstGeom prst="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0" bIns="182880" rtlCol="0" anchor="ctr"/>
          <a:lstStyle/>
          <a:p>
            <a:pPr algn="ctr"/>
            <a:r>
              <a:rPr lang="en-GB" sz="6000" b="1" dirty="0" smtClean="0">
                <a:solidFill>
                  <a:schemeClr val="accent4">
                    <a:lumMod val="75000"/>
                  </a:schemeClr>
                </a:solidFill>
                <a:latin typeface="Gabriola" pitchFamily="82" charset="0"/>
              </a:rPr>
              <a:t>Herne Hill Group Practice</a:t>
            </a:r>
            <a:endParaRPr lang="en-GB" sz="6000" b="1" dirty="0">
              <a:solidFill>
                <a:schemeClr val="accent4">
                  <a:lumMod val="75000"/>
                </a:schemeClr>
              </a:solidFill>
              <a:latin typeface="Gabriola" pitchFamily="82" charset="0"/>
            </a:endParaRPr>
          </a:p>
        </p:txBody>
      </p:sp>
      <p:sp>
        <p:nvSpPr>
          <p:cNvPr id="23" name="Rectangle 22"/>
          <p:cNvSpPr/>
          <p:nvPr/>
        </p:nvSpPr>
        <p:spPr>
          <a:xfrm>
            <a:off x="2091350" y="1057275"/>
            <a:ext cx="2871174" cy="365760"/>
          </a:xfrm>
          <a:prstGeom prst="rect">
            <a:avLst/>
          </a:prstGeom>
          <a:solidFill>
            <a:schemeClr val="accent4">
              <a:lumMod val="60000"/>
              <a:lumOff val="40000"/>
            </a:schemeClr>
          </a:solidFill>
          <a:ln w="38100">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n w="12700">
                  <a:solidFill>
                    <a:schemeClr val="tx2">
                      <a:satMod val="155000"/>
                    </a:schemeClr>
                  </a:solidFill>
                  <a:prstDash val="solid"/>
                </a:ln>
                <a:solidFill>
                  <a:srgbClr val="FF0000"/>
                </a:solidFill>
              </a:rPr>
              <a:t>Summer 2018 Newsletter</a:t>
            </a:r>
            <a:endParaRPr lang="en-GB" sz="2000" dirty="0">
              <a:solidFill>
                <a:srgbClr val="FF0000"/>
              </a:solidFill>
            </a:endParaRPr>
          </a:p>
        </p:txBody>
      </p:sp>
      <p:sp>
        <p:nvSpPr>
          <p:cNvPr id="19" name="TextBox 18"/>
          <p:cNvSpPr txBox="1"/>
          <p:nvPr/>
        </p:nvSpPr>
        <p:spPr>
          <a:xfrm>
            <a:off x="312341" y="6400800"/>
            <a:ext cx="6239684" cy="1877437"/>
          </a:xfrm>
          <a:prstGeom prst="rect">
            <a:avLst/>
          </a:prstGeom>
          <a:solidFill>
            <a:srgbClr val="DE830A"/>
          </a:solidFill>
          <a:ln w="38100">
            <a:solidFill>
              <a:schemeClr val="accent4">
                <a:lumMod val="75000"/>
              </a:schemeClr>
            </a:solidFill>
          </a:ln>
        </p:spPr>
        <p:txBody>
          <a:bodyPr wrap="square" rtlCol="0">
            <a:spAutoFit/>
          </a:bodyPr>
          <a:lstStyle/>
          <a:p>
            <a:r>
              <a:rPr lang="en-GB" sz="2000" b="1" u="sng" dirty="0" smtClean="0">
                <a:solidFill>
                  <a:schemeClr val="bg1"/>
                </a:solidFill>
              </a:rPr>
              <a:t>Welcome Dr </a:t>
            </a:r>
            <a:r>
              <a:rPr lang="en-GB" sz="2000" b="1" u="sng" dirty="0" err="1" smtClean="0">
                <a:solidFill>
                  <a:schemeClr val="bg1"/>
                </a:solidFill>
              </a:rPr>
              <a:t>Katija</a:t>
            </a:r>
            <a:r>
              <a:rPr lang="en-GB" sz="2000" b="1" u="sng" dirty="0" smtClean="0">
                <a:solidFill>
                  <a:schemeClr val="bg1"/>
                </a:solidFill>
              </a:rPr>
              <a:t> Ali</a:t>
            </a:r>
            <a:endParaRPr lang="en-GB" sz="2000" b="1" u="sng" dirty="0">
              <a:solidFill>
                <a:schemeClr val="bg1"/>
              </a:solidFill>
            </a:endParaRPr>
          </a:p>
          <a:p>
            <a:endParaRPr lang="en-GB" sz="1200" b="1" dirty="0">
              <a:solidFill>
                <a:schemeClr val="bg1"/>
              </a:solidFill>
            </a:endParaRPr>
          </a:p>
          <a:p>
            <a:r>
              <a:rPr lang="en-GB" sz="1200" b="1" dirty="0" smtClean="0">
                <a:solidFill>
                  <a:schemeClr val="bg1"/>
                </a:solidFill>
              </a:rPr>
              <a:t>Dr </a:t>
            </a:r>
            <a:r>
              <a:rPr lang="en-GB" sz="1200" b="1" dirty="0" err="1">
                <a:solidFill>
                  <a:schemeClr val="bg1"/>
                </a:solidFill>
              </a:rPr>
              <a:t>Katija</a:t>
            </a:r>
            <a:r>
              <a:rPr lang="en-GB" sz="1200" b="1" dirty="0">
                <a:solidFill>
                  <a:schemeClr val="bg1"/>
                </a:solidFill>
              </a:rPr>
              <a:t> Ali BSc, MBBS, DRCOG, MRCGP.</a:t>
            </a:r>
          </a:p>
          <a:p>
            <a:r>
              <a:rPr lang="en-GB" sz="1200" b="1" dirty="0">
                <a:solidFill>
                  <a:schemeClr val="bg1"/>
                </a:solidFill>
              </a:rPr>
              <a:t>I am delighted with my new post here at Herne Hill Group </a:t>
            </a:r>
            <a:endParaRPr lang="en-GB" sz="1200" b="1" dirty="0" smtClean="0">
              <a:solidFill>
                <a:schemeClr val="bg1"/>
              </a:solidFill>
            </a:endParaRPr>
          </a:p>
          <a:p>
            <a:r>
              <a:rPr lang="en-GB" sz="1200" b="1" dirty="0" smtClean="0">
                <a:solidFill>
                  <a:schemeClr val="bg1"/>
                </a:solidFill>
              </a:rPr>
              <a:t>Practice </a:t>
            </a:r>
            <a:r>
              <a:rPr lang="en-GB" sz="1200" b="1" dirty="0">
                <a:solidFill>
                  <a:schemeClr val="bg1"/>
                </a:solidFill>
              </a:rPr>
              <a:t>and look forward to meeting you all. </a:t>
            </a:r>
            <a:endParaRPr lang="en-GB" sz="1200" b="1" dirty="0" smtClean="0">
              <a:solidFill>
                <a:schemeClr val="bg1"/>
              </a:solidFill>
            </a:endParaRPr>
          </a:p>
          <a:p>
            <a:r>
              <a:rPr lang="en-GB" sz="1200" b="1" dirty="0" smtClean="0">
                <a:solidFill>
                  <a:schemeClr val="bg1"/>
                </a:solidFill>
              </a:rPr>
              <a:t>I </a:t>
            </a:r>
            <a:r>
              <a:rPr lang="en-GB" sz="1200" b="1" dirty="0">
                <a:solidFill>
                  <a:schemeClr val="bg1"/>
                </a:solidFill>
              </a:rPr>
              <a:t>have completed the diploma in </a:t>
            </a:r>
            <a:r>
              <a:rPr lang="en-GB" sz="1200" b="1" dirty="0" smtClean="0">
                <a:solidFill>
                  <a:schemeClr val="bg1"/>
                </a:solidFill>
              </a:rPr>
              <a:t>Women’s </a:t>
            </a:r>
            <a:r>
              <a:rPr lang="en-GB" sz="1200" b="1" dirty="0">
                <a:solidFill>
                  <a:schemeClr val="bg1"/>
                </a:solidFill>
              </a:rPr>
              <a:t>Health </a:t>
            </a:r>
            <a:r>
              <a:rPr lang="en-GB" sz="1200" b="1" dirty="0" smtClean="0">
                <a:solidFill>
                  <a:schemeClr val="bg1"/>
                </a:solidFill>
              </a:rPr>
              <a:t>and</a:t>
            </a:r>
          </a:p>
          <a:p>
            <a:r>
              <a:rPr lang="en-GB" sz="1200" b="1" dirty="0" smtClean="0">
                <a:solidFill>
                  <a:schemeClr val="bg1"/>
                </a:solidFill>
              </a:rPr>
              <a:t> </a:t>
            </a:r>
            <a:r>
              <a:rPr lang="en-GB" sz="1200" b="1" dirty="0">
                <a:solidFill>
                  <a:schemeClr val="bg1"/>
                </a:solidFill>
              </a:rPr>
              <a:t>currently I'm doing a masters in Sports Medicine, </a:t>
            </a:r>
            <a:endParaRPr lang="en-GB" sz="1200" b="1" dirty="0" smtClean="0">
              <a:solidFill>
                <a:schemeClr val="bg1"/>
              </a:solidFill>
            </a:endParaRPr>
          </a:p>
          <a:p>
            <a:r>
              <a:rPr lang="en-GB" sz="1200" b="1" dirty="0" smtClean="0">
                <a:solidFill>
                  <a:schemeClr val="bg1"/>
                </a:solidFill>
              </a:rPr>
              <a:t>Health </a:t>
            </a:r>
            <a:r>
              <a:rPr lang="en-GB" sz="1200" b="1" dirty="0">
                <a:solidFill>
                  <a:schemeClr val="bg1"/>
                </a:solidFill>
              </a:rPr>
              <a:t>&amp; Exercise...Hoping to keep the population of </a:t>
            </a:r>
            <a:endParaRPr lang="en-GB" sz="1200" b="1" dirty="0" smtClean="0">
              <a:solidFill>
                <a:schemeClr val="bg1"/>
              </a:solidFill>
            </a:endParaRPr>
          </a:p>
          <a:p>
            <a:r>
              <a:rPr lang="en-GB" sz="1200" b="1" dirty="0" smtClean="0">
                <a:solidFill>
                  <a:schemeClr val="bg1"/>
                </a:solidFill>
              </a:rPr>
              <a:t>South </a:t>
            </a:r>
            <a:r>
              <a:rPr lang="en-GB" sz="1200" b="1" dirty="0">
                <a:solidFill>
                  <a:schemeClr val="bg1"/>
                </a:solidFill>
              </a:rPr>
              <a:t>London healthy</a:t>
            </a:r>
            <a:r>
              <a:rPr lang="en-GB" sz="1200" b="1" dirty="0" smtClean="0">
                <a:solidFill>
                  <a:schemeClr val="bg1"/>
                </a:solidFill>
              </a:rPr>
              <a:t>!</a:t>
            </a:r>
            <a:endParaRPr lang="en-GB" sz="1200" b="1" dirty="0">
              <a:solidFill>
                <a:schemeClr val="bg1"/>
              </a:solidFill>
            </a:endParaRPr>
          </a:p>
        </p:txBody>
      </p:sp>
      <p:pic>
        <p:nvPicPr>
          <p:cNvPr id="1026" name="Picture 2" descr="Z:\Nancy\dR aL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3949" y="6400800"/>
            <a:ext cx="1361102" cy="1857375"/>
          </a:xfrm>
          <a:prstGeom prst="rect">
            <a:avLst/>
          </a:prstGeom>
          <a:noFill/>
          <a:effectLst>
            <a:glow>
              <a:schemeClr val="accent1">
                <a:alpha val="91000"/>
              </a:schemeClr>
            </a:glow>
            <a:softEdge rad="292100"/>
          </a:effectLst>
          <a:extLst>
            <a:ext uri="{909E8E84-426E-40DD-AFC4-6F175D3DCCD1}">
              <a14:hiddenFill xmlns:a14="http://schemas.microsoft.com/office/drawing/2010/main">
                <a:solidFill>
                  <a:srgbClr val="FFFFFF"/>
                </a:solidFill>
              </a14:hiddenFill>
            </a:ext>
          </a:extLst>
        </p:spPr>
      </p:pic>
      <p:pic>
        <p:nvPicPr>
          <p:cNvPr id="1027" name="Picture 3" descr="Z:\Nancy\headache-pain-pills-medication-15921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05159">
            <a:off x="5313512" y="1525374"/>
            <a:ext cx="1241806" cy="827870"/>
          </a:xfrm>
          <a:prstGeom prst="rect">
            <a:avLst/>
          </a:prstGeom>
          <a:noFill/>
          <a:effectLst>
            <a:glow>
              <a:schemeClr val="accent1">
                <a:alpha val="91000"/>
              </a:schemeClr>
            </a:glow>
            <a:softEdge rad="317500"/>
          </a:effectLst>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41" y="8458200"/>
            <a:ext cx="61880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304800" y="3558138"/>
            <a:ext cx="3124200" cy="4985979"/>
          </a:xfrm>
          <a:prstGeom prst="rect">
            <a:avLst/>
          </a:prstGeom>
          <a:solidFill>
            <a:schemeClr val="accent5">
              <a:lumMod val="20000"/>
              <a:lumOff val="80000"/>
            </a:schemeClr>
          </a:solidFill>
          <a:ln w="38100">
            <a:solidFill>
              <a:srgbClr val="DE830A"/>
            </a:solidFill>
          </a:ln>
        </p:spPr>
        <p:txBody>
          <a:bodyPr wrap="square" rtlCol="0">
            <a:spAutoFit/>
          </a:bodyPr>
          <a:lstStyle/>
          <a:p>
            <a:pPr algn="ctr"/>
            <a:r>
              <a:rPr lang="en-GB" sz="1600" b="1" u="sng" dirty="0">
                <a:solidFill>
                  <a:srgbClr val="0000FF"/>
                </a:solidFill>
              </a:rPr>
              <a:t>Patient Participation Group (PPG) open general </a:t>
            </a:r>
            <a:r>
              <a:rPr lang="en-GB" sz="1600" b="1" u="sng" dirty="0" smtClean="0">
                <a:solidFill>
                  <a:srgbClr val="0000FF"/>
                </a:solidFill>
              </a:rPr>
              <a:t>meeting</a:t>
            </a:r>
          </a:p>
          <a:p>
            <a:endParaRPr lang="en-GB" sz="1600" b="1" u="sng" dirty="0">
              <a:solidFill>
                <a:srgbClr val="0000FF"/>
              </a:solidFill>
            </a:endParaRPr>
          </a:p>
          <a:p>
            <a:r>
              <a:rPr lang="en-GB" sz="1200" dirty="0" smtClean="0"/>
              <a:t>The </a:t>
            </a:r>
            <a:r>
              <a:rPr lang="en-GB" sz="1200" dirty="0"/>
              <a:t>HHGP PPG is holding an open meeting on Tuesday </a:t>
            </a:r>
            <a:r>
              <a:rPr lang="en-GB" sz="1200" dirty="0" smtClean="0"/>
              <a:t>17</a:t>
            </a:r>
            <a:r>
              <a:rPr lang="en-GB" sz="1200" b="1" baseline="30000" dirty="0"/>
              <a:t>th</a:t>
            </a:r>
            <a:r>
              <a:rPr lang="en-GB" sz="1200" b="1" dirty="0"/>
              <a:t> </a:t>
            </a:r>
            <a:r>
              <a:rPr lang="en-GB" sz="1200" dirty="0" smtClean="0"/>
              <a:t> </a:t>
            </a:r>
            <a:r>
              <a:rPr lang="en-GB" sz="1200" dirty="0"/>
              <a:t>July, </a:t>
            </a:r>
            <a:r>
              <a:rPr lang="en-GB" sz="1200" dirty="0" smtClean="0"/>
              <a:t>18:30 </a:t>
            </a:r>
            <a:r>
              <a:rPr lang="en-GB" sz="1200" dirty="0"/>
              <a:t>to </a:t>
            </a:r>
            <a:r>
              <a:rPr lang="en-GB" sz="1200" dirty="0" smtClean="0"/>
              <a:t>20:00 welcoming </a:t>
            </a:r>
            <a:r>
              <a:rPr lang="en-GB" sz="1200" dirty="0"/>
              <a:t>all patients from the practice.  The PPG was formed in September 2016 and consists of a steering group of around 10 patients whose aim is to ensure that the concerns and views of the patients are heard by the practice.  </a:t>
            </a:r>
          </a:p>
          <a:p>
            <a:r>
              <a:rPr lang="en-GB" sz="1200" dirty="0"/>
              <a:t>The PPG has achieved a number of successes since its </a:t>
            </a:r>
            <a:r>
              <a:rPr lang="en-GB" sz="1200" dirty="0" smtClean="0"/>
              <a:t>inauguration and </a:t>
            </a:r>
            <a:r>
              <a:rPr lang="en-GB" sz="1200" dirty="0"/>
              <a:t>this meeting is a great opportunity to find out what the group has been doing over the past </a:t>
            </a:r>
            <a:r>
              <a:rPr lang="en-GB" sz="1200" dirty="0" smtClean="0"/>
              <a:t>year as well as the </a:t>
            </a:r>
            <a:r>
              <a:rPr lang="en-GB" sz="1200" dirty="0"/>
              <a:t>upcoming </a:t>
            </a:r>
            <a:r>
              <a:rPr lang="en-GB" sz="1200" dirty="0" smtClean="0"/>
              <a:t>activities </a:t>
            </a:r>
            <a:r>
              <a:rPr lang="en-GB" sz="1200" dirty="0"/>
              <a:t>it has planned </a:t>
            </a:r>
            <a:r>
              <a:rPr lang="en-GB" sz="1200" dirty="0" smtClean="0"/>
              <a:t>including areas </a:t>
            </a:r>
            <a:r>
              <a:rPr lang="en-GB" sz="1200" dirty="0"/>
              <a:t>where patients have made a real difference. </a:t>
            </a:r>
          </a:p>
          <a:p>
            <a:r>
              <a:rPr lang="en-GB" sz="1200" dirty="0"/>
              <a:t>The steering group of the PPG is always very keen to hear from patients and those who are interested in becoming a member.  If you would like to meet the current members and understand more about what the PPG does, drop by between </a:t>
            </a:r>
            <a:r>
              <a:rPr lang="en-GB" sz="1200" dirty="0" smtClean="0"/>
              <a:t>18:30 and 20:00on 17</a:t>
            </a:r>
            <a:r>
              <a:rPr lang="en-GB" sz="1200" baseline="30000" dirty="0" smtClean="0"/>
              <a:t>th</a:t>
            </a:r>
            <a:r>
              <a:rPr lang="en-GB" sz="1200" dirty="0" smtClean="0"/>
              <a:t> July </a:t>
            </a:r>
            <a:r>
              <a:rPr lang="en-GB" sz="1200" dirty="0"/>
              <a:t>for refreshments and friendly discussions with the group</a:t>
            </a:r>
            <a:r>
              <a:rPr lang="en-GB" sz="1200" dirty="0" smtClean="0"/>
              <a:t>.</a:t>
            </a:r>
          </a:p>
        </p:txBody>
      </p:sp>
      <p:sp>
        <p:nvSpPr>
          <p:cNvPr id="29" name="Rectangle 28"/>
          <p:cNvSpPr/>
          <p:nvPr/>
        </p:nvSpPr>
        <p:spPr>
          <a:xfrm>
            <a:off x="741573" y="152400"/>
            <a:ext cx="5602211" cy="369332"/>
          </a:xfrm>
          <a:prstGeom prst="rect">
            <a:avLst/>
          </a:prstGeom>
          <a:ln w="57150">
            <a:solidFill>
              <a:schemeClr val="accent5">
                <a:lumMod val="40000"/>
                <a:lumOff val="60000"/>
              </a:schemeClr>
            </a:solidFill>
          </a:ln>
        </p:spPr>
        <p:txBody>
          <a:bodyPr wrap="square">
            <a:spAutoFit/>
          </a:bodyPr>
          <a:lstStyle/>
          <a:p>
            <a:pPr algn="ctr"/>
            <a:r>
              <a:rPr lang="en-GB" b="1" dirty="0" smtClean="0">
                <a:solidFill>
                  <a:srgbClr val="0070C0"/>
                </a:solidFill>
              </a:rPr>
              <a:t>ENJOY THE SUN SAFELY THIS SUMMER</a:t>
            </a:r>
            <a:endParaRPr lang="en-GB" sz="1200" dirty="0">
              <a:solidFill>
                <a:srgbClr val="0070C0"/>
              </a:solidFill>
            </a:endParaRPr>
          </a:p>
        </p:txBody>
      </p:sp>
      <p:pic>
        <p:nvPicPr>
          <p:cNvPr id="2050" name="Picture 2" descr="Z:\Nancy\sun ha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96" y="685800"/>
            <a:ext cx="2057401" cy="1371600"/>
          </a:xfrm>
          <a:prstGeom prst="rect">
            <a:avLst/>
          </a:prstGeom>
          <a:noFill/>
          <a:effectLst>
            <a:softEdge rad="1651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58066" y="685800"/>
            <a:ext cx="4547534" cy="2800767"/>
          </a:xfrm>
          <a:prstGeom prst="rect">
            <a:avLst/>
          </a:prstGeom>
          <a:noFill/>
          <a:ln w="38100">
            <a:solidFill>
              <a:srgbClr val="DE830A"/>
            </a:solidFill>
          </a:ln>
        </p:spPr>
        <p:txBody>
          <a:bodyPr wrap="square" rtlCol="0">
            <a:spAutoFit/>
          </a:bodyPr>
          <a:lstStyle/>
          <a:p>
            <a:r>
              <a:rPr lang="en-GB" sz="1100" dirty="0">
                <a:solidFill>
                  <a:srgbClr val="0070C0"/>
                </a:solidFill>
              </a:rPr>
              <a:t>Summer is here and we all cannot wait to get out into the sunshine. We all know that we need the sun for healthy bones by making vitamin D. However, we must remember that too much sun can damage the skin causing it to age as well as giving rise to skin cancers.</a:t>
            </a:r>
          </a:p>
          <a:p>
            <a:r>
              <a:rPr lang="en-GB" sz="1100" dirty="0">
                <a:solidFill>
                  <a:srgbClr val="0070C0"/>
                </a:solidFill>
              </a:rPr>
              <a:t> </a:t>
            </a:r>
          </a:p>
          <a:p>
            <a:r>
              <a:rPr lang="en-GB" sz="1100" dirty="0">
                <a:solidFill>
                  <a:srgbClr val="0070C0"/>
                </a:solidFill>
              </a:rPr>
              <a:t>Here are some tips to help you enjoy the sun safely</a:t>
            </a:r>
            <a:r>
              <a:rPr lang="en-GB" sz="1100" dirty="0" smtClean="0">
                <a:solidFill>
                  <a:srgbClr val="0070C0"/>
                </a:solidFill>
              </a:rPr>
              <a:t>:</a:t>
            </a:r>
          </a:p>
          <a:p>
            <a:endParaRPr lang="en-GB" sz="1100" dirty="0"/>
          </a:p>
          <a:p>
            <a:pPr marL="228600" indent="-228600">
              <a:buFont typeface="+mj-lt"/>
              <a:buAutoNum type="arabicPeriod"/>
            </a:pPr>
            <a:r>
              <a:rPr lang="en-GB" sz="1100" dirty="0" smtClean="0">
                <a:solidFill>
                  <a:srgbClr val="FF0000"/>
                </a:solidFill>
              </a:rPr>
              <a:t> </a:t>
            </a:r>
            <a:r>
              <a:rPr lang="en-GB" sz="1100" dirty="0">
                <a:solidFill>
                  <a:srgbClr val="FF0000"/>
                </a:solidFill>
              </a:rPr>
              <a:t>Always wear sunscreen of SPF ( sunscreen factor) 15 or greater</a:t>
            </a:r>
          </a:p>
          <a:p>
            <a:pPr marL="228600" indent="-228600">
              <a:buFont typeface="+mj-lt"/>
              <a:buAutoNum type="arabicPeriod"/>
            </a:pPr>
            <a:r>
              <a:rPr lang="en-GB" sz="1100" dirty="0">
                <a:solidFill>
                  <a:srgbClr val="FF0000"/>
                </a:solidFill>
              </a:rPr>
              <a:t>Re-apply sunscreen at least every 2 hours, more frequently if swimming</a:t>
            </a:r>
          </a:p>
          <a:p>
            <a:pPr marL="228600" indent="-228600">
              <a:buFont typeface="+mj-lt"/>
              <a:buAutoNum type="arabicPeriod"/>
            </a:pPr>
            <a:r>
              <a:rPr lang="en-GB" sz="1100" dirty="0">
                <a:solidFill>
                  <a:srgbClr val="FF0000"/>
                </a:solidFill>
              </a:rPr>
              <a:t>Cover up with a sunhat, long sleeved t-shirts and sunglasses</a:t>
            </a:r>
          </a:p>
          <a:p>
            <a:pPr marL="228600" indent="-228600">
              <a:buFont typeface="+mj-lt"/>
              <a:buAutoNum type="arabicPeriod"/>
            </a:pPr>
            <a:r>
              <a:rPr lang="en-GB" sz="1100" dirty="0">
                <a:solidFill>
                  <a:srgbClr val="FF0000"/>
                </a:solidFill>
              </a:rPr>
              <a:t>Avoid being in direct sunlight when the sun is at its hottest- between 11 and 3 stay under the trees!</a:t>
            </a:r>
          </a:p>
          <a:p>
            <a:pPr marL="228600" indent="-228600">
              <a:buFont typeface="+mj-lt"/>
              <a:buAutoNum type="arabicPeriod"/>
            </a:pPr>
            <a:r>
              <a:rPr lang="en-GB" sz="1100" dirty="0">
                <a:solidFill>
                  <a:srgbClr val="FF0000"/>
                </a:solidFill>
              </a:rPr>
              <a:t>Drink plenty of water whilst you are out</a:t>
            </a:r>
          </a:p>
          <a:p>
            <a:pPr marL="228600" indent="-228600">
              <a:buFont typeface="+mj-lt"/>
              <a:buAutoNum type="arabicPeriod"/>
            </a:pPr>
            <a:r>
              <a:rPr lang="en-GB" sz="1100" dirty="0">
                <a:solidFill>
                  <a:srgbClr val="FF0000"/>
                </a:solidFill>
              </a:rPr>
              <a:t>Have fun!</a:t>
            </a:r>
          </a:p>
          <a:p>
            <a:r>
              <a:rPr lang="en-GB" sz="1100" i="1" dirty="0" smtClean="0">
                <a:solidFill>
                  <a:srgbClr val="0070C0"/>
                </a:solidFill>
              </a:rPr>
              <a:t>     </a:t>
            </a:r>
            <a:r>
              <a:rPr lang="en-GB" sz="1100" b="1" i="1" dirty="0" smtClean="0">
                <a:solidFill>
                  <a:srgbClr val="0070C0"/>
                </a:solidFill>
                <a:latin typeface="Calisto MT" panose="02040603050505030304" pitchFamily="18" charset="0"/>
              </a:rPr>
              <a:t>~ Dr </a:t>
            </a:r>
            <a:r>
              <a:rPr lang="en-GB" sz="1100" b="1" i="1" dirty="0">
                <a:solidFill>
                  <a:srgbClr val="0070C0"/>
                </a:solidFill>
                <a:latin typeface="Calisto MT" panose="02040603050505030304" pitchFamily="18" charset="0"/>
              </a:rPr>
              <a:t>Denise </a:t>
            </a:r>
            <a:r>
              <a:rPr lang="en-GB" sz="1100" b="1" i="1" dirty="0" smtClean="0">
                <a:solidFill>
                  <a:srgbClr val="0070C0"/>
                </a:solidFill>
                <a:latin typeface="Calisto MT" panose="02040603050505030304" pitchFamily="18" charset="0"/>
              </a:rPr>
              <a:t>Robertson</a:t>
            </a:r>
            <a:endParaRPr lang="en-GB" sz="1100" i="1" dirty="0" smtClean="0">
              <a:solidFill>
                <a:srgbClr val="0070C0"/>
              </a:solidFill>
            </a:endParaRPr>
          </a:p>
          <a:p>
            <a:endParaRPr lang="en-GB" sz="1100" i="1" dirty="0">
              <a:solidFill>
                <a:srgbClr val="0070C0"/>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36" y="1905000"/>
            <a:ext cx="1940519" cy="1295400"/>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34623" y="2379357"/>
            <a:ext cx="1768171" cy="1178781"/>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04187" y="3558138"/>
            <a:ext cx="2991888" cy="4985979"/>
          </a:xfrm>
          <a:prstGeom prst="rect">
            <a:avLst/>
          </a:prstGeom>
          <a:solidFill>
            <a:schemeClr val="accent5">
              <a:lumMod val="20000"/>
              <a:lumOff val="80000"/>
            </a:schemeClr>
          </a:solidFill>
          <a:ln w="38100">
            <a:solidFill>
              <a:srgbClr val="DE830A"/>
            </a:solidFill>
          </a:ln>
        </p:spPr>
        <p:txBody>
          <a:bodyPr wrap="square" rtlCol="0">
            <a:spAutoFit/>
          </a:bodyPr>
          <a:lstStyle/>
          <a:p>
            <a:endParaRPr lang="en-GB" sz="1200" dirty="0" smtClean="0"/>
          </a:p>
          <a:p>
            <a:endParaRPr lang="en-GB" sz="1200" dirty="0"/>
          </a:p>
          <a:p>
            <a:endParaRPr lang="en-GB" sz="1200" dirty="0" smtClean="0"/>
          </a:p>
          <a:p>
            <a:endParaRPr lang="en-GB" sz="1200" dirty="0"/>
          </a:p>
          <a:p>
            <a:r>
              <a:rPr lang="en-GB" sz="1200" dirty="0" smtClean="0"/>
              <a:t>Self </a:t>
            </a:r>
            <a:r>
              <a:rPr lang="en-GB" sz="1200" dirty="0"/>
              <a:t>care is about looking after yourself in a healthy way. This can be from eating properly, doing some exercise to managing common conditions (minor ailments) like headaches and colds. </a:t>
            </a:r>
          </a:p>
          <a:p>
            <a:r>
              <a:rPr lang="en-GB" sz="1200" dirty="0"/>
              <a:t>Last year in Lambeth the NHS spent over </a:t>
            </a:r>
            <a:r>
              <a:rPr lang="en-GB" sz="1200" b="1" dirty="0"/>
              <a:t>£1 MILLION</a:t>
            </a:r>
            <a:r>
              <a:rPr lang="en-GB" sz="1200" dirty="0"/>
              <a:t> on products to treat these common conditions that can be bought over the counter without a prescription. </a:t>
            </a:r>
          </a:p>
          <a:p>
            <a:r>
              <a:rPr lang="en-GB" sz="1200" dirty="0"/>
              <a:t>We have therefore been advised to stop providing certain medicines on prescription on a routine basis (sometimes there are exceptions to this rule). Medicines such as paracetamol, ibuprofen gel, hayfever treatment, ear wax remover, </a:t>
            </a:r>
            <a:r>
              <a:rPr lang="en-GB" sz="1200" dirty="0" smtClean="0"/>
              <a:t>eye drops </a:t>
            </a:r>
            <a:r>
              <a:rPr lang="en-GB" sz="1200" dirty="0"/>
              <a:t>for dry eyes, vitamins and minerals are all on the list of those medications which patients should purchase themselves. </a:t>
            </a:r>
          </a:p>
          <a:p>
            <a:r>
              <a:rPr lang="en-GB" sz="1200" dirty="0"/>
              <a:t>For advice and information on how to self care and treat a range of common conditions visit </a:t>
            </a:r>
            <a:r>
              <a:rPr lang="en-GB" sz="1200" u="sng" dirty="0">
                <a:hlinkClick r:id="rId5"/>
              </a:rPr>
              <a:t>www.lambethccg.nhs.uk</a:t>
            </a:r>
            <a:r>
              <a:rPr lang="en-GB" sz="1200" dirty="0"/>
              <a:t> or pick up a Self care leaflet from the surgery</a:t>
            </a:r>
            <a:r>
              <a:rPr lang="en-GB" sz="1200" dirty="0" smtClean="0"/>
              <a:t>.</a:t>
            </a:r>
            <a:endParaRPr lang="en-GB" sz="1200" dirty="0"/>
          </a:p>
        </p:txBody>
      </p:sp>
      <p:pic>
        <p:nvPicPr>
          <p:cNvPr id="1036" name="Picture 12" descr="Z:\Nancy\image00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3071" y="3664982"/>
            <a:ext cx="1359367" cy="556637"/>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8665460"/>
            <a:ext cx="1828800" cy="52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674" y="8777804"/>
            <a:ext cx="369052" cy="292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9755" y="8679854"/>
            <a:ext cx="4686632" cy="4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flipV="1">
            <a:off x="6202506" y="8621778"/>
            <a:ext cx="300288" cy="300286"/>
          </a:xfrm>
          <a:prstGeom prst="rect">
            <a:avLst/>
          </a:prstGeom>
          <a:noFill/>
          <a:ln>
            <a:noFill/>
          </a:ln>
          <a:effectLst>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2" name="Picture 1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467475" y="8655935"/>
            <a:ext cx="22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590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14077</TotalTime>
  <Words>866</Words>
  <Application>Microsoft Office PowerPoint</Application>
  <PresentationFormat>On-screen Show (4:3)</PresentationFormat>
  <Paragraphs>44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WOUTempAdmin</dc:creator>
  <cp:lastModifiedBy>Angelika Slon</cp:lastModifiedBy>
  <cp:revision>128</cp:revision>
  <cp:lastPrinted>2018-07-06T11:43:52Z</cp:lastPrinted>
  <dcterms:created xsi:type="dcterms:W3CDTF">2016-10-12T11:51:12Z</dcterms:created>
  <dcterms:modified xsi:type="dcterms:W3CDTF">2018-07-06T11:46:14Z</dcterms:modified>
</cp:coreProperties>
</file>